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306" r:id="rId6"/>
    <p:sldId id="322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</p:sldIdLst>
  <p:sldSz cx="12192000" cy="6858000"/>
  <p:notesSz cx="6662738" cy="9832975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59"/>
    <a:srgbClr val="080808"/>
    <a:srgbClr val="CCE4B6"/>
    <a:srgbClr val="C73238"/>
    <a:srgbClr val="CC3300"/>
    <a:srgbClr val="969696"/>
    <a:srgbClr val="0D6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1" autoAdjust="0"/>
    <p:restoredTop sz="80549" autoAdjust="0"/>
  </p:normalViewPr>
  <p:slideViewPr>
    <p:cSldViewPr>
      <p:cViewPr varScale="1">
        <p:scale>
          <a:sx n="130" d="100"/>
          <a:sy n="130" d="100"/>
        </p:scale>
        <p:origin x="1302" y="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37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7463" y="0"/>
            <a:ext cx="28606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42950">
              <a:defRPr sz="1000" i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3013" y="0"/>
            <a:ext cx="28606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42950">
              <a:defRPr sz="1000" i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" y="763588"/>
            <a:ext cx="6426200" cy="3616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689475"/>
            <a:ext cx="48196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463" y="9302750"/>
            <a:ext cx="28606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42950">
              <a:defRPr sz="1000" i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3013" y="9302750"/>
            <a:ext cx="28606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42950">
              <a:defRPr sz="1000" i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3FFA54D-A680-4697-A51C-0FDB9D5988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3459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429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7429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3288" algn="l" defTabSz="7429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5725" algn="l" defTabSz="7429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6575" algn="l" defTabSz="7429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solidFill>
                  <a:schemeClr val="accent1"/>
                </a:solidFill>
              </a:rPr>
              <a:t>Klicka på filmsymbolen för att se VIS intro utbildning</a:t>
            </a:r>
            <a:r>
              <a:rPr lang="sv-SE" baseline="0" dirty="0" smtClean="0">
                <a:solidFill>
                  <a:schemeClr val="accent1"/>
                </a:solidFill>
              </a:rPr>
              <a:t> för chef/ansvarig.</a:t>
            </a:r>
            <a:endParaRPr lang="sv-SE" dirty="0" smtClean="0">
              <a:solidFill>
                <a:schemeClr val="accent1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FFA54D-A680-4697-A51C-0FDB9D598898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182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157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 kopia av dokument (</a:t>
            </a:r>
            <a:r>
              <a:rPr lang="sv-SE" sz="1200" b="1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minnesanteckning)</a:t>
            </a:r>
            <a:endParaRPr lang="sv-SE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kan skapa kopia av dokument inom samma dokumentslag,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exempelvis kopiera en tidigare minnesanteckning. </a:t>
            </a:r>
            <a:endParaRPr lang="sv-SE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Ändra dokumenttyp</a:t>
            </a:r>
          </a:p>
          <a:p>
            <a:r>
              <a:rPr lang="sv-S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Dokumenttyp går att ändra inom valt dokumentslag, exempelvis kallelse till minnesanteckning. 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625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0973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00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Hur ska VIS användas?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VIS är Region Norrbottens dokumenthanteringssystem där vi skapar och lagrar gemensamma dokument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smtClean="0"/>
              <a:t>Länka och presentera/sök dokument på webben (samarbeta</a:t>
            </a:r>
            <a:r>
              <a:rPr lang="sv-SE" baseline="0" dirty="0" smtClean="0"/>
              <a:t> med webbredaktör om du ej är det)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smtClean="0"/>
              <a:t>God struktur, ordning och reda underlättar för webbredaktören (sökresultat uppdateras automatiskt om man länkar till utsökningar/grupper med dokument)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24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b="1" i="0" baseline="0" dirty="0" smtClean="0"/>
              <a:t>Dokument</a:t>
            </a:r>
            <a:r>
              <a:rPr lang="sv-SE" b="0" i="0" baseline="0" dirty="0" smtClean="0"/>
              <a:t>+</a:t>
            </a:r>
            <a:br>
              <a:rPr lang="sv-SE" b="0" i="0" baseline="0" dirty="0" smtClean="0"/>
            </a:br>
            <a:r>
              <a:rPr lang="sv-SE" b="0" i="0" baseline="0" dirty="0" smtClean="0"/>
              <a:t>Sök, läs och länka publicerat material som inloggad användare har behörighet att 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i="0" baseline="0" dirty="0" smtClean="0"/>
              <a:t>Samarbeta</a:t>
            </a:r>
            <a:br>
              <a:rPr lang="sv-SE" b="1" i="0" baseline="0" dirty="0" smtClean="0"/>
            </a:br>
            <a:r>
              <a:rPr lang="sv-SE" b="0" i="0" baseline="0" dirty="0" smtClean="0"/>
              <a:t>Behörighetsskyddade producentplatser och projekt där inloggad användare kan producerar material enskilt eller i samarbete med andra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i="0" baseline="0" dirty="0" smtClean="0"/>
              <a:t>Min sida</a:t>
            </a:r>
            <a:br>
              <a:rPr lang="sv-SE" b="1" i="0" baseline="0" dirty="0" smtClean="0"/>
            </a:br>
            <a:r>
              <a:rPr lang="sv-SE" b="0" i="0" baseline="0" dirty="0" smtClean="0"/>
              <a:t>Behövs </a:t>
            </a:r>
            <a:r>
              <a:rPr lang="sv-SE" b="0" i="0" baseline="0" dirty="0" err="1" smtClean="0"/>
              <a:t>bl</a:t>
            </a:r>
            <a:r>
              <a:rPr lang="sv-SE" b="0" i="0" baseline="0" dirty="0" smtClean="0"/>
              <a:t> a för att skapa användarprofiler i VIS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i="0" baseline="0" dirty="0" smtClean="0"/>
              <a:t>Hjälp</a:t>
            </a:r>
            <a:br>
              <a:rPr lang="sv-SE" b="1" i="0" baseline="0" dirty="0" smtClean="0"/>
            </a:br>
            <a:r>
              <a:rPr lang="sv-SE" b="0" i="0" baseline="0" dirty="0" smtClean="0"/>
              <a:t>Samling med steg för steg-instruktioner, </a:t>
            </a:r>
            <a:r>
              <a:rPr lang="sv-SE" b="0" i="0" baseline="0" dirty="0" err="1" smtClean="0"/>
              <a:t>hjälpfilmer</a:t>
            </a:r>
            <a:r>
              <a:rPr lang="sv-SE" b="0" i="0" baseline="0" dirty="0" smtClean="0"/>
              <a:t>, utbildningsmaterial, viktiga dokument </a:t>
            </a:r>
            <a:r>
              <a:rPr lang="sv-SE" b="0" i="0" baseline="0" dirty="0" err="1" smtClean="0"/>
              <a:t>etc</a:t>
            </a:r>
            <a:endParaRPr lang="sv-SE" b="0" i="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sv-S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580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i="0" dirty="0" smtClean="0"/>
              <a:t>Checka ut </a:t>
            </a:r>
          </a:p>
          <a:p>
            <a:r>
              <a:rPr lang="sv-SE" b="0" dirty="0" smtClean="0"/>
              <a:t>För att kunna </a:t>
            </a:r>
            <a:r>
              <a:rPr lang="sv-SE" b="0" baseline="0" dirty="0" smtClean="0"/>
              <a:t>redigera, dokumentet blir låst av dig (ingen annan kan redigera)</a:t>
            </a:r>
          </a:p>
          <a:p>
            <a:r>
              <a:rPr lang="sv-SE" b="1" dirty="0" smtClean="0"/>
              <a:t>Checka in</a:t>
            </a:r>
          </a:p>
          <a:p>
            <a:r>
              <a:rPr lang="sv-SE" b="0" dirty="0" smtClean="0"/>
              <a:t>Ny dokumentversion skapas, alla</a:t>
            </a:r>
            <a:r>
              <a:rPr lang="sv-SE" b="0" baseline="0" dirty="0" smtClean="0"/>
              <a:t> användare som har behörighet kommer nu åt dokumentet</a:t>
            </a:r>
          </a:p>
          <a:p>
            <a:r>
              <a:rPr lang="sv-SE" b="1" dirty="0" smtClean="0"/>
              <a:t>Ignorera utcheckning</a:t>
            </a:r>
          </a:p>
          <a:p>
            <a:r>
              <a:rPr lang="sv-SE" b="0" dirty="0" smtClean="0"/>
              <a:t>Dokumentet återgår</a:t>
            </a:r>
            <a:r>
              <a:rPr lang="sv-SE" b="0" baseline="0" dirty="0" smtClean="0"/>
              <a:t> till tidigare version, </a:t>
            </a:r>
            <a:r>
              <a:rPr lang="sv-SE" b="0" baseline="0" dirty="0" err="1" smtClean="0"/>
              <a:t>ev</a:t>
            </a:r>
            <a:r>
              <a:rPr lang="sv-SE" b="0" baseline="0" dirty="0" smtClean="0"/>
              <a:t> ändringar försvinner</a:t>
            </a:r>
            <a:endParaRPr lang="sv-SE" b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65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3890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Min sida</a:t>
            </a:r>
          </a:p>
          <a:p>
            <a:r>
              <a:rPr lang="sv-S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 sida behövs för att skapa användarprofiler i VIS. Nya användare ska börja med att gå in på Min sida, då aktiveras all funktionalitet i VIS. Standardfunktionerna på Min sida medföljer SharePoint och ingår inte i förvaltningsansvaret men får användas, exempelvis blogg. 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38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83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8763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35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08000" indent="-108000">
              <a:buSzPct val="100000"/>
              <a:buFont typeface="Arial" pitchFamily="34" charset="0"/>
              <a:buChar char="•"/>
              <a:defRPr/>
            </a:lvl1pPr>
            <a:lvl2pPr marL="360000" indent="-108000">
              <a:buSzPct val="80000"/>
              <a:buFont typeface="Arial" pitchFamily="34" charset="0"/>
              <a:buChar char="–"/>
              <a:defRPr/>
            </a:lvl2pPr>
            <a:lvl3pPr marL="720000" indent="-108000">
              <a:buSzPct val="85000"/>
              <a:buFont typeface="Arial" pitchFamily="34" charset="0"/>
              <a:buChar char="•"/>
              <a:defRPr/>
            </a:lvl3pPr>
            <a:lvl4pPr marL="1080000" indent="-108000">
              <a:buSzPct val="75000"/>
              <a:buFont typeface="Arial" pitchFamily="34" charset="0"/>
              <a:buChar char="–"/>
              <a:defRPr/>
            </a:lvl4pPr>
            <a:lvl5pPr marL="1440000" indent="-108000">
              <a:buSzPct val="75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BILD </a:t>
            </a:r>
            <a:fld id="{AA0D5D80-9B78-4F73-AEAF-B0DCDE3A3C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9E03C-60BC-47AB-9A79-9CBE55A2AA80}" type="datetimeFigureOut">
              <a:rPr lang="sv-SE"/>
              <a:pPr/>
              <a:t>2020-04-06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1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11289"/>
            <a:ext cx="12192000" cy="686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03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2123630" y="512494"/>
            <a:ext cx="7970793" cy="1112021"/>
          </a:xfrm>
          <a:prstGeom prst="rect">
            <a:avLst/>
          </a:prstGeom>
        </p:spPr>
        <p:txBody>
          <a:bodyPr anchor="b" anchorCtr="0"/>
          <a:lstStyle>
            <a:lvl1pPr>
              <a:defRPr sz="3200" b="1" baseline="0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2123629" y="1753272"/>
            <a:ext cx="7970795" cy="4065445"/>
          </a:xfrm>
          <a:prstGeom prst="rect">
            <a:avLst/>
          </a:prstGeom>
        </p:spPr>
        <p:txBody>
          <a:bodyPr/>
          <a:lstStyle>
            <a:lvl1pPr marL="380990" indent="-38099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0370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ra figur ell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512712" y="474134"/>
            <a:ext cx="9223021" cy="53445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067"/>
              </a:spcBef>
              <a:buFont typeface="Arial" panose="020B0604020202020204" pitchFamily="34" charset="0"/>
              <a:buNone/>
              <a:defRPr sz="2133">
                <a:latin typeface="+mn-lt"/>
              </a:defRPr>
            </a:lvl1pPr>
            <a:lvl2pPr marL="1096406" indent="-380990">
              <a:buFont typeface="Arial" panose="020B0604020202020204" pitchFamily="34" charset="0"/>
              <a:buChar char="•"/>
              <a:defRPr sz="21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1268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08000" indent="-108000">
              <a:buSzPct val="100000"/>
              <a:buFont typeface="Arial" pitchFamily="34" charset="0"/>
              <a:buChar char="•"/>
              <a:defRPr/>
            </a:lvl1pPr>
            <a:lvl2pPr marL="360000" indent="-108000">
              <a:buSzPct val="80000"/>
              <a:buFont typeface="Arial" pitchFamily="34" charset="0"/>
              <a:buChar char="–"/>
              <a:defRPr/>
            </a:lvl2pPr>
            <a:lvl3pPr marL="720000" indent="-108000">
              <a:buSzPct val="85000"/>
              <a:buFont typeface="Arial" pitchFamily="34" charset="0"/>
              <a:buChar char="•"/>
              <a:defRPr/>
            </a:lvl3pPr>
            <a:lvl4pPr marL="1080000" indent="-108000">
              <a:buSzPct val="75000"/>
              <a:buFont typeface="Arial" pitchFamily="34" charset="0"/>
              <a:buChar char="–"/>
              <a:defRPr/>
            </a:lvl4pPr>
            <a:lvl5pPr marL="1440000" indent="-108000">
              <a:buSzPct val="75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BILD </a:t>
            </a:r>
            <a:fld id="{F2A8D4E4-FCCD-44B9-B1C3-F17194433B7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A666B-5FAC-445D-93E0-5A462CD9A9D7}" type="datetimeFigureOut">
              <a:rPr lang="sv-SE"/>
              <a:pPr/>
              <a:t>2020-04-06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057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011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57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027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81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595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758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8348-4C57-4407-883C-21C40966C84F}" type="datetimeFigureOut">
              <a:rPr lang="sv-SE" smtClean="0"/>
              <a:t>2020-04-06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246F-0681-41B1-9C25-3E54C430A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154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715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288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8917" y="6308726"/>
            <a:ext cx="2540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sv-SE"/>
              <a:t>BILD </a:t>
            </a:r>
            <a:fld id="{C6CBCD99-8C03-48AC-96CD-ABFE53CB4A0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29" name="Picture 11" descr="NLL_2rad_180dp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1" y="6078539"/>
            <a:ext cx="156421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184" y="63087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513484" y="115888"/>
            <a:ext cx="14541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99C5EB05-C5F4-4644-B8EC-4255F739B073}" type="datetimeFigureOut">
              <a:rPr lang="sv-SE"/>
              <a:pPr/>
              <a:t>2020-04-06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5pPr>
      <a:lvl6pPr marL="457200"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6pPr>
      <a:lvl7pPr marL="914400"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7pPr>
      <a:lvl8pPr marL="1371600"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8pPr>
      <a:lvl9pPr marL="1828800" algn="l" defTabSz="762000" rtl="0" eaLnBrk="0" fontAlgn="base" hangingPunct="0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9pPr>
    </p:titleStyle>
    <p:bodyStyle>
      <a:lvl1pPr marL="107950" indent="-107950" algn="l" defTabSz="762000" rtl="0" eaLnBrk="0" fontAlgn="base" hangingPunct="0">
        <a:spcBef>
          <a:spcPct val="100000"/>
        </a:spcBef>
        <a:spcAft>
          <a:spcPct val="0"/>
        </a:spcAft>
        <a:buClr>
          <a:schemeClr val="tx2"/>
        </a:buClr>
        <a:buFont typeface="Arial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184150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1600">
          <a:solidFill>
            <a:schemeClr val="tx2"/>
          </a:solidFill>
          <a:latin typeface="+mn-lt"/>
        </a:defRPr>
      </a:lvl2pPr>
      <a:lvl3pPr marL="1257300" indent="-87313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charset="0"/>
        <a:buChar char="•"/>
        <a:defRPr sz="1600">
          <a:solidFill>
            <a:schemeClr val="tx2"/>
          </a:solidFill>
          <a:latin typeface="+mn-lt"/>
        </a:defRPr>
      </a:lvl3pPr>
      <a:lvl4pPr marL="1790700" indent="-176213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 charset="0"/>
        <a:buChar char="–"/>
        <a:defRPr sz="1600">
          <a:solidFill>
            <a:schemeClr val="tx2"/>
          </a:solidFill>
          <a:latin typeface="+mn-lt"/>
        </a:defRPr>
      </a:lvl4pPr>
      <a:lvl5pPr marL="2154238" indent="-87313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charset="0"/>
        <a:buChar char="•"/>
        <a:defRPr sz="1600">
          <a:solidFill>
            <a:schemeClr val="tx2"/>
          </a:solidFill>
          <a:latin typeface="+mn-lt"/>
        </a:defRPr>
      </a:lvl5pPr>
      <a:lvl6pPr marL="2438400" indent="-228600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6pPr>
      <a:lvl7pPr marL="2895600" indent="-228600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7pPr>
      <a:lvl8pPr marL="3352800" indent="-228600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8pPr>
      <a:lvl9pPr marL="3810000" indent="-228600" algn="l" defTabSz="7620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arbetameddok/Sidor/Arbetsfl&#246;den%20och%20status.aspx#avslutagodk%c3%a4nn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hyperlink" Target="https://vis.nll.se/_layouts/15/Redirect.aspx?s=6345" TargetMode="Externa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arbetameddok/Sidor/Arbetsfl&#246;den%20och%20status.aspx#revider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hyperlink" Target="https://vis.nll.se/_layouts/15/Redirect.aspx?s=6641" TargetMode="Externa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arbetameddok/Sidor/Skapa%20dokument.aspx#skapakopi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hyperlink" Target="https://vis.nll.se/_layouts/15/Redirect.aspx?s=6973" TargetMode="Externa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vis.nll.se/process/hjalp/minsida/Sidor/Uppgifter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vanliga%20fragor/Sidor/N&#228;r%20en%20anst&#228;lld%20slutar.aspx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hyperlink" Target="https://vis.nll.se/_layouts/15/Redirect.aspx?s=65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_layouts/15/Redirect.aspx?s=63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Default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hyperlink" Target="https://vis.nll.se/_layouts/15/Redirect.aspx?s=640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hyperlink" Target="https://vis.nll.se/_layouts/15/Redirect.aspx?s=643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hyperlink" Target="https://vis.nll.se/process/hjalp/samarbeta/arbetameddok/Sidor/Checka%20ut,%20checka%20in%20och%20ignorera%20utcheckning.aspx" TargetMode="External"/><Relationship Id="rId4" Type="http://schemas.microsoft.com/office/2007/relationships/hdphoto" Target="../media/hdphoto2.wdp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tb.nll.s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hyperlink" Target="https://vis.nll.s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vis.nll.se/process/hjalp/minsida/Sidor/Min%20sida.asp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arbetameddok/Sidor/Arbetsfl&#246;den%20och%20status.aspx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hyperlink" Target="https://vis.nll.se/_layouts/15/Redirect.aspx?s=4012" TargetMode="Externa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nll.se/process/hjalp/samarbeta/arbetameddok/Sidor/Arbetsfl&#246;den%20och%20status.aspx#avslutaproducer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hyperlink" Target="https://vis.nll.se/_layouts/15/Redirect.aspx?s=6460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12561"/>
          <a:stretch>
            <a:fillRect/>
          </a:stretch>
        </p:blipFill>
        <p:spPr>
          <a:xfrm>
            <a:off x="0" y="-11288"/>
            <a:ext cx="12192000" cy="6869288"/>
          </a:xfrm>
        </p:spPr>
      </p:pic>
      <p:sp>
        <p:nvSpPr>
          <p:cNvPr id="5" name="textruta 4"/>
          <p:cNvSpPr txBox="1"/>
          <p:nvPr/>
        </p:nvSpPr>
        <p:spPr>
          <a:xfrm>
            <a:off x="3773742" y="5301208"/>
            <a:ext cx="46445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DF559"/>
                </a:solidFill>
              </a:rPr>
              <a:t>Utbildning för chef/ansvarig</a:t>
            </a:r>
          </a:p>
        </p:txBody>
      </p:sp>
    </p:spTree>
    <p:extLst>
      <p:ext uri="{BB962C8B-B14F-4D97-AF65-F5344CB8AC3E}">
        <p14:creationId xmlns:p14="http://schemas.microsoft.com/office/powerpoint/2010/main" val="20118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Avsluta arbetsflödet godkänna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7" name="Bildobjekt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0" y="5511495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Avsluta arbetsflödet revidering </a:t>
            </a:r>
            <a:r>
              <a:rPr lang="sv-SE" sz="2400" smtClean="0"/>
              <a:t>krävs &gt; </a:t>
            </a:r>
            <a:r>
              <a:rPr lang="sv-SE" sz="2400" dirty="0" smtClean="0"/>
              <a:t>Verifiera giltighet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7" name="Bildobjekt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5517232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Hantera kallelse och minnesanteckning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6" name="Bildobjekt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0" y="5511495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Alla mina uppgifter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sv-SE" sz="1600" dirty="0"/>
              <a:t>Det finns en sida på </a:t>
            </a:r>
            <a:r>
              <a:rPr lang="sv-SE" sz="1600" i="1" dirty="0"/>
              <a:t>Samarbeta</a:t>
            </a:r>
            <a:r>
              <a:rPr lang="sv-SE" sz="1600" dirty="0"/>
              <a:t> och </a:t>
            </a:r>
            <a:r>
              <a:rPr lang="sv-SE" sz="1600" i="1" dirty="0"/>
              <a:t>Min sida </a:t>
            </a:r>
            <a:r>
              <a:rPr lang="sv-SE" sz="1600" dirty="0"/>
              <a:t>där inloggad användare kan se en sammanställning av alla sina personliga </a:t>
            </a:r>
            <a:r>
              <a:rPr lang="sv-SE" sz="1600" dirty="0" smtClean="0"/>
              <a:t>uppgifter, arbetsflödesuppgifter </a:t>
            </a:r>
            <a:r>
              <a:rPr lang="sv-SE" sz="1600" dirty="0"/>
              <a:t>och </a:t>
            </a:r>
            <a:r>
              <a:rPr lang="sv-SE" sz="1600" dirty="0" smtClean="0"/>
              <a:t>producentplatsuppgifter. Man kan även se sina utcheckade dokument från alla producentplatser.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13695"/>
          <a:stretch/>
        </p:blipFill>
        <p:spPr>
          <a:xfrm>
            <a:off x="6651813" y="1930658"/>
            <a:ext cx="5386631" cy="4038319"/>
          </a:xfrm>
          <a:prstGeom prst="rect">
            <a:avLst/>
          </a:prstGeom>
        </p:spPr>
      </p:pic>
      <p:pic>
        <p:nvPicPr>
          <p:cNvPr id="6" name="Bildobjekt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72" y="138749"/>
            <a:ext cx="4380209" cy="657031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När en anställd slutar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123628" y="1753272"/>
            <a:ext cx="7970795" cy="4065445"/>
          </a:xfrm>
        </p:spPr>
        <p:txBody>
          <a:bodyPr/>
          <a:lstStyle/>
          <a:p>
            <a:pPr marL="0" indent="0">
              <a:buNone/>
              <a:tabLst>
                <a:tab pos="3111422" algn="l"/>
              </a:tabLst>
            </a:pPr>
            <a:r>
              <a:rPr lang="sv-SE" sz="1600" dirty="0" smtClean="0"/>
              <a:t>Linjechef ansvarar för att överlämning av </a:t>
            </a:r>
            <a:br>
              <a:rPr lang="sv-SE" sz="1600" dirty="0" smtClean="0"/>
            </a:br>
            <a:r>
              <a:rPr lang="sv-SE" sz="1600" dirty="0" smtClean="0"/>
              <a:t>VIS-dokument sker när en medarbetare slutar </a:t>
            </a:r>
            <a:br>
              <a:rPr lang="sv-SE" sz="1600" dirty="0" smtClean="0"/>
            </a:br>
            <a:r>
              <a:rPr lang="sv-SE" sz="1600" dirty="0" smtClean="0"/>
              <a:t>sin anställning </a:t>
            </a:r>
            <a:endParaRPr lang="sv-SE" sz="1600" dirty="0"/>
          </a:p>
        </p:txBody>
      </p:sp>
      <p:pic>
        <p:nvPicPr>
          <p:cNvPr id="4" name="Bildobjekt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90" y="0"/>
            <a:ext cx="7285219" cy="6858000"/>
          </a:xfrm>
        </p:spPr>
      </p:pic>
    </p:spTree>
    <p:extLst>
      <p:ext uri="{BB962C8B-B14F-4D97-AF65-F5344CB8AC3E}">
        <p14:creationId xmlns:p14="http://schemas.microsoft.com/office/powerpoint/2010/main" val="41357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78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på filmsymbolen för att se VIS intro</a:t>
            </a:r>
            <a:endParaRPr lang="sv-SE" dirty="0"/>
          </a:p>
        </p:txBody>
      </p:sp>
      <p:pic>
        <p:nvPicPr>
          <p:cNvPr id="5" name="Bildobjekt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05" y="6206820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Hur ska VIS användas?</a:t>
            </a:r>
            <a:endParaRPr lang="sv-SE" sz="2400" dirty="0"/>
          </a:p>
        </p:txBody>
      </p:sp>
      <p:pic>
        <p:nvPicPr>
          <p:cNvPr id="6" name="Bildobjekt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05" y="6206820"/>
            <a:ext cx="822612" cy="477645"/>
          </a:xfrm>
          <a:prstGeom prst="rect">
            <a:avLst/>
          </a:prstGeom>
        </p:spPr>
      </p:pic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/>
        </p:blipFill>
        <p:spPr>
          <a:xfrm>
            <a:off x="2123629" y="1624515"/>
            <a:ext cx="7970793" cy="4483571"/>
          </a:xfrm>
        </p:spPr>
      </p:pic>
    </p:spTree>
    <p:extLst>
      <p:ext uri="{BB962C8B-B14F-4D97-AF65-F5344CB8AC3E}">
        <p14:creationId xmlns:p14="http://schemas.microsoft.com/office/powerpoint/2010/main" val="35875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Demo – VIS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600" dirty="0" smtClean="0"/>
              <a:t>Insidan.nll.se &gt; Verktyg &gt; Visa alla verktyg &gt; </a:t>
            </a:r>
            <a:r>
              <a:rPr lang="sv-SE" sz="1600" dirty="0" smtClean="0">
                <a:hlinkClick r:id="rId3"/>
              </a:rPr>
              <a:t>VIS</a:t>
            </a:r>
            <a:endParaRPr lang="sv-SE" sz="1600" dirty="0"/>
          </a:p>
        </p:txBody>
      </p:sp>
      <p:pic>
        <p:nvPicPr>
          <p:cNvPr id="7" name="Bildobjekt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05" y="6206820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8" t="15049" r="408" b="307"/>
          <a:stretch/>
        </p:blipFill>
        <p:spPr>
          <a:xfrm>
            <a:off x="1985261" y="1624515"/>
            <a:ext cx="8247529" cy="4639235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Dokumenthantering</a:t>
            </a:r>
            <a:endParaRPr lang="sv-SE" sz="2400" dirty="0"/>
          </a:p>
        </p:txBody>
      </p:sp>
      <p:pic>
        <p:nvPicPr>
          <p:cNvPr id="4" name="Bildobjekt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5" name="Bildobjekt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0" y="5511495"/>
            <a:ext cx="822612" cy="47764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1766" r="11882" b="588"/>
          <a:stretch/>
        </p:blipFill>
        <p:spPr>
          <a:xfrm>
            <a:off x="7177922" y="3747247"/>
            <a:ext cx="3884349" cy="29618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6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VIS olika miljöer</a:t>
            </a:r>
            <a:endParaRPr lang="sv-SE" sz="2400" dirty="0"/>
          </a:p>
        </p:txBody>
      </p:sp>
      <p:sp>
        <p:nvSpPr>
          <p:cNvPr id="5" name="textruta 4"/>
          <p:cNvSpPr txBox="1"/>
          <p:nvPr/>
        </p:nvSpPr>
        <p:spPr>
          <a:xfrm>
            <a:off x="2123630" y="1700808"/>
            <a:ext cx="2604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tx2"/>
                </a:solidFill>
                <a:latin typeface="+mn-lt"/>
              </a:rPr>
              <a:t>Utbildningsmiljö</a:t>
            </a:r>
          </a:p>
          <a:p>
            <a:r>
              <a:rPr lang="sv-SE" sz="1600" dirty="0">
                <a:latin typeface="+mn-lt"/>
                <a:hlinkClick r:id="rId3"/>
              </a:rPr>
              <a:t>https://visutb.nll.se</a:t>
            </a:r>
            <a:endParaRPr lang="sv-SE" sz="1600" dirty="0">
              <a:latin typeface="+mn-lt"/>
            </a:endParaRPr>
          </a:p>
          <a:p>
            <a:endParaRPr lang="sv-SE" sz="1600" dirty="0">
              <a:latin typeface="+mn-lt"/>
            </a:endParaRPr>
          </a:p>
          <a:p>
            <a:r>
              <a:rPr lang="sv-SE" sz="1600" dirty="0">
                <a:solidFill>
                  <a:schemeClr val="tx2"/>
                </a:solidFill>
                <a:latin typeface="+mn-lt"/>
              </a:rPr>
              <a:t>Produktionsmiljö</a:t>
            </a:r>
          </a:p>
          <a:p>
            <a:r>
              <a:rPr lang="sv-SE" sz="1600" dirty="0">
                <a:latin typeface="+mn-lt"/>
                <a:hlinkClick r:id="rId4"/>
              </a:rPr>
              <a:t>https://vis.nll.se</a:t>
            </a:r>
            <a:r>
              <a:rPr lang="sv-SE" sz="1600" dirty="0">
                <a:latin typeface="+mn-lt"/>
              </a:rPr>
              <a:t> 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1757084"/>
            <a:ext cx="6745941" cy="4497293"/>
          </a:xfrm>
        </p:spPr>
      </p:pic>
    </p:spTree>
    <p:extLst>
      <p:ext uri="{BB962C8B-B14F-4D97-AF65-F5344CB8AC3E}">
        <p14:creationId xmlns:p14="http://schemas.microsoft.com/office/powerpoint/2010/main" val="21713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Aktivera användarprofil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524000" y="1753272"/>
            <a:ext cx="8570424" cy="4065445"/>
          </a:xfrm>
        </p:spPr>
        <p:txBody>
          <a:bodyPr numCol="2"/>
          <a:lstStyle/>
          <a:p>
            <a:pPr marL="594769" indent="0">
              <a:buNone/>
            </a:pPr>
            <a:r>
              <a:rPr lang="sv-SE" sz="1600" dirty="0" smtClean="0"/>
              <a:t>Första gången du går in i VIS, </a:t>
            </a:r>
            <a:br>
              <a:rPr lang="sv-SE" sz="1600" dirty="0" smtClean="0"/>
            </a:br>
            <a:r>
              <a:rPr lang="sv-SE" sz="1600" dirty="0" smtClean="0"/>
              <a:t>klicka på </a:t>
            </a:r>
            <a:r>
              <a:rPr lang="sv-SE" sz="1600" i="1" dirty="0"/>
              <a:t>Min sida</a:t>
            </a:r>
            <a:r>
              <a:rPr lang="sv-SE" sz="1600" dirty="0" smtClean="0"/>
              <a:t>, då </a:t>
            </a:r>
            <a:r>
              <a:rPr lang="sv-SE" sz="1600" dirty="0"/>
              <a:t>skapas en användarprofil som gör att du exempelvis kan följa dokument och slutföra uppgifter</a:t>
            </a:r>
            <a:r>
              <a:rPr lang="sv-SE" sz="1600" dirty="0" smtClean="0"/>
              <a:t>.</a:t>
            </a:r>
            <a:endParaRPr lang="sv-SE" sz="16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11" y="1882029"/>
            <a:ext cx="6222031" cy="4684824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5" name="Bildobjekt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Förklaring av arbetsflöden</a:t>
            </a:r>
            <a:endParaRPr lang="sv-SE" sz="2400" dirty="0"/>
          </a:p>
        </p:txBody>
      </p:sp>
      <p:pic>
        <p:nvPicPr>
          <p:cNvPr id="5" name="Bildobjekt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7" name="Bildobjekt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0" y="5511495"/>
            <a:ext cx="822612" cy="477645"/>
          </a:xfrm>
          <a:prstGeom prst="rect">
            <a:avLst/>
          </a:prstGeom>
        </p:spPr>
      </p:pic>
      <p:pic>
        <p:nvPicPr>
          <p:cNvPr id="13" name="Platshållare för innehåll 12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57" y="1828833"/>
            <a:ext cx="7971367" cy="1428056"/>
          </a:xfrm>
        </p:spPr>
      </p:pic>
    </p:spTree>
    <p:extLst>
      <p:ext uri="{BB962C8B-B14F-4D97-AF65-F5344CB8AC3E}">
        <p14:creationId xmlns:p14="http://schemas.microsoft.com/office/powerpoint/2010/main" val="18296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Avsluta arbetsflödet producera, granska eller utökad granskning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1" y="6160655"/>
            <a:ext cx="822612" cy="548408"/>
          </a:xfrm>
          <a:prstGeom prst="rect">
            <a:avLst/>
          </a:prstGeom>
        </p:spPr>
      </p:pic>
      <p:pic>
        <p:nvPicPr>
          <p:cNvPr id="7" name="Bildobjekt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30" y="5511495"/>
            <a:ext cx="822612" cy="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pia av 1Kopia av MALL_VIT">
  <a:themeElements>
    <a:clrScheme name="Kopia av 1Kopia av MALL_VIT 8">
      <a:dk1>
        <a:srgbClr val="003399"/>
      </a:dk1>
      <a:lt1>
        <a:srgbClr val="FFFFFF"/>
      </a:lt1>
      <a:dk2>
        <a:srgbClr val="000000"/>
      </a:dk2>
      <a:lt2>
        <a:srgbClr val="969696"/>
      </a:lt2>
      <a:accent1>
        <a:srgbClr val="969696"/>
      </a:accent1>
      <a:accent2>
        <a:srgbClr val="FFFF99"/>
      </a:accent2>
      <a:accent3>
        <a:srgbClr val="FFFFFF"/>
      </a:accent3>
      <a:accent4>
        <a:srgbClr val="002A82"/>
      </a:accent4>
      <a:accent5>
        <a:srgbClr val="C9C9C9"/>
      </a:accent5>
      <a:accent6>
        <a:srgbClr val="E7E78A"/>
      </a:accent6>
      <a:hlink>
        <a:srgbClr val="0D68B0"/>
      </a:hlink>
      <a:folHlink>
        <a:srgbClr val="C73238"/>
      </a:folHlink>
    </a:clrScheme>
    <a:fontScheme name="vit med jpglogga 180_ny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it med jpglogga 180_ny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 med jpglogga 180_ny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8">
        <a:dk1>
          <a:srgbClr val="003399"/>
        </a:dk1>
        <a:lt1>
          <a:srgbClr val="FFFFFF"/>
        </a:lt1>
        <a:dk2>
          <a:srgbClr val="000000"/>
        </a:dk2>
        <a:lt2>
          <a:srgbClr val="969696"/>
        </a:lt2>
        <a:accent1>
          <a:srgbClr val="969696"/>
        </a:accent1>
        <a:accent2>
          <a:srgbClr val="FFFF99"/>
        </a:accent2>
        <a:accent3>
          <a:srgbClr val="FFFFFF"/>
        </a:accent3>
        <a:accent4>
          <a:srgbClr val="002A82"/>
        </a:accent4>
        <a:accent5>
          <a:srgbClr val="C9C9C9"/>
        </a:accent5>
        <a:accent6>
          <a:srgbClr val="E7E78A"/>
        </a:accent6>
        <a:hlink>
          <a:srgbClr val="0D68B0"/>
        </a:hlink>
        <a:folHlink>
          <a:srgbClr val="C732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p:Policy xmlns:p="office.server.policy" id="" local="true">
  <p:Name>Informerande</p:Name>
  <p:Description/>
  <p:Statement/>
  <p:PolicyItems>
    <p:PolicyItem featureId="Microsoft.Office.RecordsManagement.PolicyFeatures.Expiration" staticId="0x010100D7963E0E5B7A40E5AEA07389401D709F007B1238BBD93543428C20870054E92DBF|1214505165" UniqueId="15436f43-43ec-43f4-afa0-3fdfa097cfae">
      <p:Name>Bevarande</p:Name>
      <p:Description>Automatisk schemaläggning av innehåll som ska bearbetas, och utföra en bevarandeåtgärd på innehåll som har nått sitt förfallodatum.</p:Description>
      <p:CustomData>
        <Schedules nextStageId="3" default="true">
          <Schedule type="Default">
            <stages>
              <data stageId="1" recur="true" offset="36" unit="months">
                <formula id="Microsoft.Office.RecordsManagement.PolicyFeatures.Expiration.Formula.BuiltIn">
                  <number>0</number>
                  <property>NLLThinningTime</property>
                  <propertyid>2793489f-7251-475b-a975-480031914936</propertyid>
                  <period>months</period>
                </formula>
                <action type="workflow" id="d9837362-db90-41fe-8d27-3f4e28fd673a"/>
              </data>
              <data stageId="2">
                <formula id="Microsoft.Office.RecordsManagement.PolicyFeatures.Expiration.Formula.BuiltIn">
                  <number>1</number>
                  <property>NLLThinningTime</property>
                  <propertyid>2793489f-7251-475b-a975-480031914936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formerande dokument" ma:contentTypeID="0x010100D7963E0E5B7A40E5AEA07389401D709F007B1238BBD93543428C20870054E92DBF0100907CEEA6569A954C976B7824CE75F91F" ma:contentTypeVersion="1901" ma:contentTypeDescription="Informerande dokument" ma:contentTypeScope="" ma:versionID="38065670135242ccc7b4bd0893aa0943">
  <xsd:schema xmlns:xsd="http://www.w3.org/2001/XMLSchema" xmlns:xs="http://www.w3.org/2001/XMLSchema" xmlns:p="http://schemas.microsoft.com/office/2006/metadata/properties" xmlns:ns1="http://schemas.microsoft.com/sharepoint/v3" xmlns:ns2="c7918ce9-5289-4a18-805d-4141408e948c" xmlns:ns3="e1dec489-f745-4ed5-9c00-958a11aea6df" targetNamespace="http://schemas.microsoft.com/office/2006/metadata/properties" ma:root="true" ma:fieldsID="f82f40d26f4026e890d49a7589b54cc0" ns1:_="" ns2:_="" ns3:_="">
    <xsd:import namespace="http://schemas.microsoft.com/sharepoint/v3"/>
    <xsd:import namespace="c7918ce9-5289-4a18-805d-4141408e948c"/>
    <xsd:import namespace="e1dec489-f745-4ed5-9c00-958a11aea6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IS_DocumentId" minOccurs="0"/>
                <xsd:element ref="ns1:NLLStakeholderTaxHTField0" minOccurs="0"/>
                <xsd:element ref="ns2:TaxKeywordTaxHTField" minOccurs="0"/>
                <xsd:element ref="ns3:DocumentStatus" minOccurs="0"/>
                <xsd:element ref="ns1:NLLInformationclass"/>
                <xsd:element ref="ns1:NLLThinningTime" minOccurs="0"/>
                <xsd:element ref="ns3:VISResponsible"/>
                <xsd:element ref="ns1:AnsvarigQuickpart" minOccurs="0"/>
                <xsd:element ref="ns1:NLLDocumentTypeTaxHTField0" minOccurs="0"/>
                <xsd:element ref="ns1:_dlc_Exempt" minOccurs="0"/>
                <xsd:element ref="ns1:_dlc_ExpireDateSaved" minOccurs="0"/>
                <xsd:element ref="ns1:_dlc_ExpireDate" minOccurs="0"/>
                <xsd:element ref="ns1:prdProcessTaxHTField0" minOccurs="0"/>
                <xsd:element ref="ns1:NLLVersion" minOccurs="0"/>
                <xsd:element ref="ns1:NLLModifiedBy" minOccurs="0"/>
                <xsd:element ref="ns1:NLLDocumentIDValue" minOccurs="0"/>
                <xsd:element ref="ns1:NLLPublishingstatus" minOccurs="0"/>
                <xsd:element ref="ns1:NLLDiarienummer" minOccurs="0"/>
                <xsd:element ref="ns1:NLLPublishDate" minOccurs="0"/>
                <xsd:element ref="ns1:NLLInformationCollectionTaxHTField0" minOccurs="0"/>
                <xsd:element ref="ns1:NLLProducerPlaceTaxHTField0" minOccurs="0"/>
                <xsd:element ref="ns1:NLLEstablishedBy"/>
                <xsd:element ref="ns1:NLLEstablishedByQuickpart" minOccurs="0"/>
                <xsd:element ref="ns1:VersionComment" minOccurs="0"/>
                <xsd:element ref="ns1:NLLPublishDateQuickpart" minOccurs="0"/>
                <xsd:element ref="ns1:NLLLockWorkflows" minOccurs="0"/>
                <xsd:element ref="ns1:NLLPublish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LLStakeholderTaxHTField0" ma:index="13" nillable="true" ma:taxonomy="true" ma:internalName="NLLStakeholderTaxHTField0" ma:taxonomyFieldName="NLLStakeholder" ma:displayName="Gäller för verksamhet" ma:fieldId="{fc9b4796-81cc-4809-b89e-b480826c68b7}" ma:taxonomyMulti="true" ma:sspId="39d54842-4abd-4019-b0bf-19e71d696155" ma:termSetId="012a677c-9277-4d4c-83ea-a9768cc277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Informationclass" ma:index="17" ma:displayName="Informationsklass" ma:internalName="NLLInformationclass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NLLThinningTime" ma:index="19" nillable="true" ma:displayName="Gallringsfrist" ma:format="DateOnly" ma:hidden="true" ma:internalName="NLLThinningTime">
      <xsd:simpleType>
        <xsd:restriction base="dms:DateTime"/>
      </xsd:simpleType>
    </xsd:element>
    <xsd:element name="AnsvarigQuickpart" ma:index="21" nillable="true" ma:displayName="AnsvarigQuickpart" ma:hidden="true" ma:internalName="AnsvarigQuickpart">
      <xsd:simpleType>
        <xsd:restriction base="dms:Text"/>
      </xsd:simpleType>
    </xsd:element>
    <xsd:element name="NLLDocumentTypeTaxHTField0" ma:index="23" ma:taxonomy="true" ma:internalName="NLLDocumentTypeTaxHTField0" ma:taxonomyFieldName="NLLDocumentType" ma:displayName="Dokumenttyp" ma:fieldId="{38578a5b-744a-40d6-84e1-ab48bc8b5a57}" ma:sspId="39d54842-4abd-4019-b0bf-19e71d696155" ma:termSetId="52dfd850-14dd-4e84-a867-57b1223f0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Exempt" ma:index="24" nillable="true" ma:displayName="Undanta från princip" ma:hidden="true" ma:internalName="_dlc_Exempt" ma:readOnly="true">
      <xsd:simpleType>
        <xsd:restriction base="dms:Unknown"/>
      </xsd:simpleType>
    </xsd:element>
    <xsd:element name="_dlc_ExpireDateSaved" ma:index="25" nillable="true" ma:displayName="Originalförfallodag" ma:hidden="true" ma:internalName="_dlc_ExpireDateSaved" ma:readOnly="true">
      <xsd:simpleType>
        <xsd:restriction base="dms:DateTime"/>
      </xsd:simpleType>
    </xsd:element>
    <xsd:element name="_dlc_ExpireDate" ma:index="26" nillable="true" ma:displayName="Förfallodatum" ma:description="" ma:hidden="true" ma:indexed="true" ma:internalName="_dlc_ExpireDate" ma:readOnly="true">
      <xsd:simpleType>
        <xsd:restriction base="dms:DateTime"/>
      </xsd:simpleType>
    </xsd:element>
    <xsd:element name="prdProcessTaxHTField0" ma:index="27" nillable="true" ma:taxonomy="true" ma:internalName="prdProcessTaxHTField0" ma:taxonomyFieldName="prdProcess" ma:displayName="Process" ma:fieldId="{7458416b-87c5-4f2a-97ed-9ee5dd1e516d}" ma:taxonomyMulti="true" ma:sspId="39d54842-4abd-4019-b0bf-19e71d696155" ma:termSetId="747d8a4a-b066-47e6-b826-8f1c93ac40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Version" ma:index="28" nillable="true" ma:displayName="Version" ma:internalName="NLLVersion" ma:readOnly="false">
      <xsd:simpleType>
        <xsd:restriction base="dms:Text"/>
      </xsd:simpleType>
    </xsd:element>
    <xsd:element name="NLLModifiedBy" ma:index="29" nillable="true" ma:displayName="Upprättad av" ma:hidden="true" ma:internalName="NLLModifiedBy">
      <xsd:simpleType>
        <xsd:restriction base="dms:Text"/>
      </xsd:simpleType>
    </xsd:element>
    <xsd:element name="NLLDocumentIDValue" ma:index="30" nillable="true" ma:displayName="Dokument-Id Värde" ma:hidden="true" ma:internalName="NLLDocumentIDValue">
      <xsd:simpleType>
        <xsd:restriction base="dms:Text"/>
      </xsd:simpleType>
    </xsd:element>
    <xsd:element name="NLLPublishingstatus" ma:index="31" nillable="true" ma:displayName="Publiceringsstatus" ma:internalName="NLLPublishingstatus" ma:readOnly="false">
      <xsd:simpleType>
        <xsd:restriction base="dms:Choice">
          <xsd:enumeration value="Ej Publicerad"/>
          <xsd:enumeration value="Publicerad"/>
          <xsd:enumeration value="Avpublicerad"/>
          <xsd:enumeration value="Revidering krävs"/>
          <xsd:enumeration value="Revidering pågår"/>
        </xsd:restriction>
      </xsd:simpleType>
    </xsd:element>
    <xsd:element name="NLLDiarienummer" ma:index="32" nillable="true" ma:displayName="Diarienummer" ma:description="" ma:internalName="NLLDiarienummer" ma:readOnly="false">
      <xsd:simpleType>
        <xsd:restriction base="dms:Text"/>
      </xsd:simpleType>
    </xsd:element>
    <xsd:element name="NLLPublishDate" ma:index="34" nillable="true" ma:displayName="Publiceringsdatum" ma:format="DateOnly" ma:hidden="true" ma:internalName="NLLPublishDate">
      <xsd:simpleType>
        <xsd:restriction base="dms:DateTime"/>
      </xsd:simpleType>
    </xsd:element>
    <xsd:element name="NLLInformationCollectionTaxHTField0" ma:index="35" nillable="true" ma:taxonomy="true" ma:internalName="NLLInformationCollectionTaxHTField0" ma:taxonomyFieldName="NLLInformationCollection" ma:displayName="Informationssamling" ma:fieldId="{5965f86f-d738-4017-88d8-24d6ef34a791}" ma:taxonomyMulti="true" ma:sspId="39d54842-4abd-4019-b0bf-19e71d696155" ma:termSetId="60e00f7a-77a4-4c71-b63e-bae2eb97b3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ProducerPlaceTaxHTField0" ma:index="37" nillable="true" ma:taxonomy="true" ma:internalName="NLLProducerPlaceTaxHTField0" ma:taxonomyFieldName="NLLProducerPlace" ma:displayName="Producentplats" ma:fieldId="{e174ebea-294d-44bc-9c09-0f97f1197811}" ma:sspId="39d54842-4abd-4019-b0bf-19e71d696155" ma:termSetId="45f1cc5b-3028-4a82-8c90-ecfb5e2e86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EstablishedBy" ma:index="38" ma:displayName="Upprättad av" ma:list="UserInfo" ma:SharePointGroup="0" ma:internalName="NLLEstablish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LLEstablishedByQuickpart" ma:index="39" nillable="true" ma:displayName="Upprättad av Quickpart" ma:hidden="true" ma:internalName="NLLEstablishedByQuickpart">
      <xsd:simpleType>
        <xsd:restriction base="dms:Text"/>
      </xsd:simpleType>
    </xsd:element>
    <xsd:element name="VersionComment" ma:index="40" nillable="true" ma:displayName="Versionskommentar" ma:hidden="true" ma:internalName="VersionComment" ma:readOnly="false">
      <xsd:simpleType>
        <xsd:restriction base="dms:Text"/>
      </xsd:simpleType>
    </xsd:element>
    <xsd:element name="NLLPublishDateQuickpart" ma:index="41" nillable="true" ma:displayName="Publiceringsdatum Quickpart" ma:hidden="true" ma:internalName="NLLPublishDateQuickpart">
      <xsd:simpleType>
        <xsd:restriction base="dms:Text"/>
      </xsd:simpleType>
    </xsd:element>
    <xsd:element name="NLLLockWorkflows" ma:index="42" nillable="true" ma:displayName="ArbetsflödeKörs" ma:default="0" ma:hidden="true" ma:internalName="NLLLockWorkflows">
      <xsd:simpleType>
        <xsd:restriction base="dms:Boolean"/>
      </xsd:simpleType>
    </xsd:element>
    <xsd:element name="NLLPublished" ma:index="43" nillable="true" ma:displayName="Publicerad" ma:hidden="true" ma:internalName="NLLPublishe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18ce9-5289-4a18-805d-4141408e94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NLL-Nyckelord" ma:fieldId="{23f27201-bee3-471e-b2e7-b64fd8b7ca38}" ma:taxonomyMulti="true" ma:sspId="39d54842-4abd-4019-b0bf-19e71d6961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c489-f745-4ed5-9c00-958a11aea6df" elementFormDefault="qualified">
    <xsd:import namespace="http://schemas.microsoft.com/office/2006/documentManagement/types"/>
    <xsd:import namespace="http://schemas.microsoft.com/office/infopath/2007/PartnerControls"/>
    <xsd:element name="VIS_DocumentId" ma:index="12" nillable="true" ma:displayName="Producentplats ID" ma:hidden="true" ma:internalName="VIS_Doc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Status" ma:index="16" nillable="true" ma:displayName="Dokumentstatus" ma:hidden="true" ma:internalName="Dokumentstatu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ISResponsible" ma:index="20" ma:displayName="Ansvarig" ma:list="UserInfo" ma:internalName="VISResponsible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LLDiarienummer xmlns="http://schemas.microsoft.com/sharepoint/v3" xsi:nil="true"/>
    <prdProcess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Utbildning</TermName>
          <TermId xmlns="http://schemas.microsoft.com/office/infopath/2007/PartnerControls">b19b8000-b395-4db6-a3cd-c0cad8e605f2</TermId>
        </TermInfo>
      </Terms>
    </prdProcessTaxHTField0>
    <NLLVersion xmlns="http://schemas.microsoft.com/sharepoint/v3">15.0</NLLVersion>
    <NLL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Utbildning</TermName>
          <TermId xmlns="http://schemas.microsoft.com/office/infopath/2007/PartnerControls">7745cc1f-e29b-4161-b28f-42eb296ec419</TermId>
        </TermInfo>
      </Terms>
    </NLLDocumentTypeTaxHTField0>
    <NLLModifiedBy xmlns="http://schemas.microsoft.com/sharepoint/v3">Sandra Sikblad</NLLModifiedBy>
    <NLLDocumentIDValue xmlns="http://schemas.microsoft.com/sharepoint/v3">ARBGRP79-4-785</NLLDocumentIDValue>
    <NLLInformationclass xmlns="http://schemas.microsoft.com/sharepoint/v3">Publik</NLLInformationclass>
    <AnsvarigQuickpart xmlns="http://schemas.microsoft.com/sharepoint/v3">Sandra Sikblad</AnsvarigQuickpart>
    <NLLStakeholder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Norrbotten</TermName>
          <TermId xmlns="http://schemas.microsoft.com/office/infopath/2007/PartnerControls">2ac66d7d-7456-4491-b0c4-3e1d538f92db</TermId>
        </TermInfo>
      </Terms>
    </NLLStakeholderTaxHTField0>
    <NLLPublishingstatus xmlns="http://schemas.microsoft.com/sharepoint/v3">Publicerad</NLLPublishingstatus>
    <NLLThinningTime xmlns="http://schemas.microsoft.com/sharepoint/v3">2026-04-16T22:00:00+00:00</NLLThinningTime>
    <NLLPublishDate xmlns="http://schemas.microsoft.com/sharepoint/v3">2023-04-16T22:00:00+00:00</NLLPublishDate>
    <NLLInformationCollection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VIS</TermName>
          <TermId xmlns="http://schemas.microsoft.com/office/infopath/2007/PartnerControls">b45ff77f-618e-4b6c-953f-be3c681f789b</TermId>
        </TermInfo>
      </Terms>
    </NLLInformationCollectionTaxHTField0>
    <NLLProducerPlac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 VIS</TermName>
          <TermId xmlns="http://schemas.microsoft.com/office/infopath/2007/PartnerControls">2c0fbd44-5549-43d9-b008-52a7c61410b0</TermId>
        </TermInfo>
      </Terms>
    </NLLProducerPlaceTaxHTField0>
    <NLLEstablishedByQuickpart xmlns="http://schemas.microsoft.com/sharepoint/v3">Sandra Sikblad</NLLEstablishedByQuickpart>
    <NLLEstablishedBy xmlns="http://schemas.microsoft.com/sharepoint/v3">
      <UserInfo>
        <DisplayName>Sandra Sikblad</DisplayName>
        <AccountId>139</AccountId>
        <AccountType/>
      </UserInfo>
    </NLLEstablishedBy>
    <VersionComment xmlns="http://schemas.microsoft.com/sharepoint/v3" xsi:nil="true"/>
    <NLLPublishDateQuickpart xmlns="http://schemas.microsoft.com/sharepoint/v3">2023-04-17</NLLPublishDateQuickpart>
    <NLLPublished xmlns="http://schemas.microsoft.com/sharepoint/v3" xsi:nil="true"/>
    <NLLLockWorkflows xmlns="http://schemas.microsoft.com/sharepoint/v3">false</NLLLockWorkflows>
    <TaxKeywordTaxHTField xmlns="c7918ce9-5289-4a18-805d-4141408e94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Utbildning</TermName>
          <TermId xmlns="http://schemas.microsoft.com/office/infopath/2007/PartnerControls">9db58e37-37da-43ab-a23f-d285c01d435d</TermId>
        </TermInfo>
        <TermInfo xmlns="http://schemas.microsoft.com/office/infopath/2007/PartnerControls">
          <TermName xmlns="http://schemas.microsoft.com/office/infopath/2007/PartnerControls">användare</TermName>
          <TermId xmlns="http://schemas.microsoft.com/office/infopath/2007/PartnerControls">4d5b3d43-d6f6-4d3b-ae3d-1017b3357a1c</TermId>
        </TermInfo>
      </Terms>
    </TaxKeywordTaxHTField>
    <_dlc_DocId xmlns="c7918ce9-5289-4a18-805d-4141408e948c">ARBGRP79-4-785</_dlc_DocId>
    <_dlc_DocIdUrl xmlns="c7918ce9-5289-4a18-805d-4141408e948c">
      <Url>http://spportal.extvis.local/process/administrativ/_layouts/15/DocIdRedir.aspx?ID=ARBGRP79-4-785</Url>
      <Description>ARBGRP79-4-785</Description>
    </_dlc_DocIdUrl>
    <_dlc_DocIdPersistId xmlns="c7918ce9-5289-4a18-805d-4141408e948c">true</_dlc_DocIdPersistId>
    <_dlc_ExpireDateSaved xmlns="http://schemas.microsoft.com/sharepoint/v3" xsi:nil="true"/>
    <_dlc_ExpireDate xmlns="http://schemas.microsoft.com/sharepoint/v3">2026-05-16T22:00:00+00:00</_dlc_ExpireDate>
    <VISResponsible xmlns="e1dec489-f745-4ed5-9c00-958a11aea6df">
      <UserInfo>
        <DisplayName>Sandra Sikblad</DisplayName>
        <AccountId>139</AccountId>
        <AccountType/>
      </UserInfo>
    </VISResponsible>
    <VIS_DocumentId xmlns="e1dec489-f745-4ed5-9c00-958a11aea6df">
      <Url>https://samarbeta.nll.se/producentplats/fovis/_layouts/15/DocIdRedir.aspx?ID=ARBGRP79-4-785</Url>
      <Description>ARBGRP79-4-785</Description>
    </VIS_DocumentId>
    <DocumentStatus xmlns="e1dec489-f745-4ed5-9c00-958a11aea6df">
      <Url>https://samarbeta.nll.se/producentplats/fovis/_layouts/15/wrkstat.aspx?List=5a790588-1fb2-4e71-9c73-2409102fada0&amp;WorkflowInstanceName=49dd8d3b-bfc5-4622-a58b-0f22a2d33bda</Url>
      <Description>Publicerad</Description>
    </DocumentStatus>
    <_dlc_Exempt xmlns="http://schemas.microsoft.com/sharepoint/v3">false</_dlc_Exempt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9D713-D805-4ADA-A38B-048EB4A253EA}"/>
</file>

<file path=customXml/itemProps2.xml><?xml version="1.0" encoding="utf-8"?>
<ds:datastoreItem xmlns:ds="http://schemas.openxmlformats.org/officeDocument/2006/customXml" ds:itemID="{899D7CB4-E438-4BFB-92D2-004B9997571A}"/>
</file>

<file path=customXml/itemProps3.xml><?xml version="1.0" encoding="utf-8"?>
<ds:datastoreItem xmlns:ds="http://schemas.openxmlformats.org/officeDocument/2006/customXml" ds:itemID="{E68A06C8-A5FF-4ECD-8EA2-5A154331C719}"/>
</file>

<file path=customXml/itemProps4.xml><?xml version="1.0" encoding="utf-8"?>
<ds:datastoreItem xmlns:ds="http://schemas.openxmlformats.org/officeDocument/2006/customXml" ds:itemID="{648CF393-94BD-452D-86A9-B0BF68036CE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6429e246-dae9-4460-9815-83a613241b50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5415A4CB-A1C2-4D79-8FD3-FA1CBD8E126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2272</TotalTime>
  <Words>338</Words>
  <Application>Microsoft Office PowerPoint</Application>
  <PresentationFormat>Bredbild</PresentationFormat>
  <Paragraphs>68</Paragraphs>
  <Slides>15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Kopia av 1Kopia av MALL_VIT</vt:lpstr>
      <vt:lpstr>PowerPoint-presentation</vt:lpstr>
      <vt:lpstr>Klicka på filmsymbolen för att se VIS intro</vt:lpstr>
      <vt:lpstr>Hur ska VIS användas?</vt:lpstr>
      <vt:lpstr>Demo – VIS</vt:lpstr>
      <vt:lpstr>Dokumenthantering</vt:lpstr>
      <vt:lpstr>VIS olika miljöer</vt:lpstr>
      <vt:lpstr>Aktivera användarprofil</vt:lpstr>
      <vt:lpstr>Förklaring av arbetsflöden</vt:lpstr>
      <vt:lpstr>Avsluta arbetsflödet producera, granska eller utökad granskning</vt:lpstr>
      <vt:lpstr>Avsluta arbetsflödet godkänna</vt:lpstr>
      <vt:lpstr>Avsluta arbetsflödet revidering krävs &gt; Verifiera giltighet</vt:lpstr>
      <vt:lpstr>Hantera kallelse och minnesanteckning</vt:lpstr>
      <vt:lpstr>Alla mina uppgifter</vt:lpstr>
      <vt:lpstr>När en anställd slutar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 utbildningsmaterial - För chef/ansvarig</dc:title>
  <dc:creator/>
  <cp:keywords>Utbildning; användare</cp:keywords>
  <cp:lastModifiedBy>Sandra Sikblad</cp:lastModifiedBy>
  <cp:revision>67</cp:revision>
  <cp:lastPrinted>1999-02-05T08:00:34Z</cp:lastPrinted>
  <dcterms:created xsi:type="dcterms:W3CDTF">2010-03-09T09:08:49Z</dcterms:created>
  <dcterms:modified xsi:type="dcterms:W3CDTF">2020-04-06T06:58:32Z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0x010100D7963E0E5B7A40E5AEA07389401D709F007B1238BBD93543428C20870054E92DBF0100907CEEA6569A954C976B7824CE75F91F</vt:lpwstr>
  </property>
  <property fmtid="{D5CDD505-2E9C-101B-9397-08002B2CF9AE}" pid="3" name="TaxKeyword">
    <vt:lpwstr>1066;#Utbildning|9db58e37-37da-43ab-a23f-d285c01d435d;#3451;#användare|4d5b3d43-d6f6-4d3b-ae3d-1017b3357a1c</vt:lpwstr>
  </property>
  <property fmtid="{D5CDD505-2E9C-101B-9397-08002B2CF9AE}" pid="4" name="NLLStakeholder">
    <vt:lpwstr>1687;#|2ac66d7d-7456-4491-b0c4-3e1d538f92db</vt:lpwstr>
  </property>
  <property fmtid="{D5CDD505-2E9C-101B-9397-08002B2CF9AE}" pid="5" name="NLLDocumentType">
    <vt:lpwstr>1721;#Utbildning|7745cc1f-e29b-4161-b28f-42eb296ec419</vt:lpwstr>
  </property>
  <property fmtid="{D5CDD505-2E9C-101B-9397-08002B2CF9AE}" pid="6" name="prdProcess">
    <vt:lpwstr>1699;#Utbildning|b19b8000-b395-4db6-a3cd-c0cad8e605f2</vt:lpwstr>
  </property>
  <property fmtid="{D5CDD505-2E9C-101B-9397-08002B2CF9AE}" pid="7" name="TaxCatchAll">
    <vt:lpwstr>1066;#;#3451;#;#1687;#;#1710;#;#1688;#;#1346;#;#6692;#</vt:lpwstr>
  </property>
  <property fmtid="{D5CDD505-2E9C-101B-9397-08002B2CF9AE}" pid="8" name="NLLTargetGroup">
    <vt:lpwstr/>
  </property>
  <property fmtid="{D5CDD505-2E9C-101B-9397-08002B2CF9AE}" pid="9" name="NLLFactOwner">
    <vt:lpwstr/>
  </property>
  <property fmtid="{D5CDD505-2E9C-101B-9397-08002B2CF9AE}" pid="10" name="CareActionCodeSurgical">
    <vt:lpwstr/>
  </property>
  <property fmtid="{D5CDD505-2E9C-101B-9397-08002B2CF9AE}" pid="11" name="NLLProducerPlace">
    <vt:lpwstr>6692;#FO VIS|2c0fbd44-5549-43d9-b008-52a7c61410b0</vt:lpwstr>
  </property>
  <property fmtid="{D5CDD505-2E9C-101B-9397-08002B2CF9AE}" pid="12" name="PsychiatricCodeTaxHTField0">
    <vt:lpwstr/>
  </property>
  <property fmtid="{D5CDD505-2E9C-101B-9397-08002B2CF9AE}" pid="13" name="NLLInformationCollection">
    <vt:lpwstr>1346;#VIS|b45ff77f-618e-4b6c-953f-be3c681f789b</vt:lpwstr>
  </property>
  <property fmtid="{D5CDD505-2E9C-101B-9397-08002B2CF9AE}" pid="14" name="TLVCodeDiagnosisTaxHTField0">
    <vt:lpwstr/>
  </property>
  <property fmtid="{D5CDD505-2E9C-101B-9397-08002B2CF9AE}" pid="15" name="SpecialtyTaxHTField0">
    <vt:lpwstr/>
  </property>
  <property fmtid="{D5CDD505-2E9C-101B-9397-08002B2CF9AE}" pid="16" name="NLLMeetingType">
    <vt:lpwstr/>
  </property>
  <property fmtid="{D5CDD505-2E9C-101B-9397-08002B2CF9AE}" pid="17" name="CareActionCodeNonSurgical">
    <vt:lpwstr/>
  </property>
  <property fmtid="{D5CDD505-2E9C-101B-9397-08002B2CF9AE}" pid="18" name="CompulsoryActionTaxHTField0">
    <vt:lpwstr/>
  </property>
  <property fmtid="{D5CDD505-2E9C-101B-9397-08002B2CF9AE}" pid="19" name="Specialty">
    <vt:lpwstr/>
  </property>
  <property fmtid="{D5CDD505-2E9C-101B-9397-08002B2CF9AE}" pid="20" name="ICD10Code">
    <vt:lpwstr/>
  </property>
  <property fmtid="{D5CDD505-2E9C-101B-9397-08002B2CF9AE}" pid="21" name="AnalysisNameTaxHTField0">
    <vt:lpwstr/>
  </property>
  <property fmtid="{D5CDD505-2E9C-101B-9397-08002B2CF9AE}" pid="22" name="NLLMtptCode">
    <vt:lpwstr/>
  </property>
  <property fmtid="{D5CDD505-2E9C-101B-9397-08002B2CF9AE}" pid="23" name="NLLMeetingTypeTaxHTField0">
    <vt:lpwstr/>
  </property>
  <property fmtid="{D5CDD505-2E9C-101B-9397-08002B2CF9AE}" pid="24" name="CareActionCodeSurgicalTaxHTField0">
    <vt:lpwstr/>
  </property>
  <property fmtid="{D5CDD505-2E9C-101B-9397-08002B2CF9AE}" pid="25" name="PharmaceuticalCodeTaxHTField0">
    <vt:lpwstr/>
  </property>
  <property fmtid="{D5CDD505-2E9C-101B-9397-08002B2CF9AE}" pid="26" name="ICD10CodeTaxHTField0">
    <vt:lpwstr/>
  </property>
  <property fmtid="{D5CDD505-2E9C-101B-9397-08002B2CF9AE}" pid="27" name="CompulsoryAction">
    <vt:lpwstr/>
  </property>
  <property fmtid="{D5CDD505-2E9C-101B-9397-08002B2CF9AE}" pid="28" name="References">
    <vt:lpwstr/>
  </property>
  <property fmtid="{D5CDD505-2E9C-101B-9397-08002B2CF9AE}" pid="29" name="TLVCodeAction">
    <vt:lpwstr/>
  </property>
  <property fmtid="{D5CDD505-2E9C-101B-9397-08002B2CF9AE}" pid="30" name="RadiologicalCode">
    <vt:lpwstr/>
  </property>
  <property fmtid="{D5CDD505-2E9C-101B-9397-08002B2CF9AE}" pid="31" name="TLVCodeDiagnosis">
    <vt:lpwstr/>
  </property>
  <property fmtid="{D5CDD505-2E9C-101B-9397-08002B2CF9AE}" pid="32" name="PharmaceuticalCode">
    <vt:lpwstr/>
  </property>
  <property fmtid="{D5CDD505-2E9C-101B-9397-08002B2CF9AE}" pid="33" name="ReferencesTaxHTField0">
    <vt:lpwstr/>
  </property>
  <property fmtid="{D5CDD505-2E9C-101B-9397-08002B2CF9AE}" pid="34" name="TLVCodeActionTaxHTField0">
    <vt:lpwstr/>
  </property>
  <property fmtid="{D5CDD505-2E9C-101B-9397-08002B2CF9AE}" pid="35" name="NLLProjectTypeTaxHTField0">
    <vt:lpwstr/>
  </property>
  <property fmtid="{D5CDD505-2E9C-101B-9397-08002B2CF9AE}" pid="36" name="PsychiatricCode">
    <vt:lpwstr/>
  </property>
  <property fmtid="{D5CDD505-2E9C-101B-9397-08002B2CF9AE}" pid="37" name="RadiologicalCodeTaxHTField0">
    <vt:lpwstr/>
  </property>
  <property fmtid="{D5CDD505-2E9C-101B-9397-08002B2CF9AE}" pid="38" name="NLLProjectType">
    <vt:lpwstr/>
  </property>
  <property fmtid="{D5CDD505-2E9C-101B-9397-08002B2CF9AE}" pid="39" name="AnalysisName">
    <vt:lpwstr/>
  </property>
  <property fmtid="{D5CDD505-2E9C-101B-9397-08002B2CF9AE}" pid="40" name="NLLMtptCodeTaxHTField0">
    <vt:lpwstr/>
  </property>
  <property fmtid="{D5CDD505-2E9C-101B-9397-08002B2CF9AE}" pid="41" name="CareActionCodeNonSurgicalTaxHTField0">
    <vt:lpwstr/>
  </property>
  <property fmtid="{D5CDD505-2E9C-101B-9397-08002B2CF9AE}" pid="42" name="NLLDecisionLevelManagedTaxHTField0">
    <vt:lpwstr/>
  </property>
  <property fmtid="{D5CDD505-2E9C-101B-9397-08002B2CF9AE}" pid="43" name="NLLDecisionLevelManaged">
    <vt:lpwstr/>
  </property>
  <property fmtid="{D5CDD505-2E9C-101B-9397-08002B2CF9AE}" pid="44" name="NLLApprovedByQuickPart">
    <vt:lpwstr/>
  </property>
  <property fmtid="{D5CDD505-2E9C-101B-9397-08002B2CF9AE}" pid="45" name="NLLProjectDescription">
    <vt:lpwstr/>
  </property>
  <property fmtid="{D5CDD505-2E9C-101B-9397-08002B2CF9AE}" pid="46" name="NPUCode">
    <vt:lpwstr/>
  </property>
  <property fmtid="{D5CDD505-2E9C-101B-9397-08002B2CF9AE}" pid="47" name="NLLClosureDate">
    <vt:lpwstr/>
  </property>
  <property fmtid="{D5CDD505-2E9C-101B-9397-08002B2CF9AE}" pid="48" name="NLLProducerplaceID">
    <vt:lpwstr/>
  </property>
  <property fmtid="{D5CDD505-2E9C-101B-9397-08002B2CF9AE}" pid="49" name="NLLPublishedTemplate">
    <vt:lpwstr/>
  </property>
  <property fmtid="{D5CDD505-2E9C-101B-9397-08002B2CF9AE}" pid="50" name="NLLWFComment">
    <vt:lpwstr/>
  </property>
  <property fmtid="{D5CDD505-2E9C-101B-9397-08002B2CF9AE}" pid="51" name="NLLPTCName">
    <vt:lpwstr/>
  </property>
  <property fmtid="{D5CDD505-2E9C-101B-9397-08002B2CF9AE}" pid="52" name="NLLProjectUrl">
    <vt:lpwstr/>
  </property>
  <property fmtid="{D5CDD505-2E9C-101B-9397-08002B2CF9AE}" pid="53" name="NLLProjectStatus">
    <vt:lpwstr/>
  </property>
  <property fmtid="{D5CDD505-2E9C-101B-9397-08002B2CF9AE}" pid="54" name="NLLSteeringGroup">
    <vt:lpwstr/>
  </property>
  <property fmtid="{D5CDD505-2E9C-101B-9397-08002B2CF9AE}" pid="55" name="NLLTemplateStatus">
    <vt:lpwstr/>
  </property>
  <property fmtid="{D5CDD505-2E9C-101B-9397-08002B2CF9AE}" pid="56" name="NLLProjectLeader">
    <vt:lpwstr/>
  </property>
  <property fmtid="{D5CDD505-2E9C-101B-9397-08002B2CF9AE}" pid="58" name="NLLDefaultTemplate">
    <vt:lpwstr/>
  </property>
  <property fmtid="{D5CDD505-2E9C-101B-9397-08002B2CF9AE}" pid="59" name="NLLProjectVisitor">
    <vt:lpwstr/>
  </property>
  <property fmtid="{D5CDD505-2E9C-101B-9397-08002B2CF9AE}" pid="60" name="NLLApprovedBy">
    <vt:lpwstr/>
  </property>
  <property fmtid="{D5CDD505-2E9C-101B-9397-08002B2CF9AE}" pid="61" name="NLLProjectOwner">
    <vt:lpwstr/>
  </property>
  <property fmtid="{D5CDD505-2E9C-101B-9397-08002B2CF9AE}" pid="62" name="NPUCodeTaxHTField0">
    <vt:lpwstr/>
  </property>
  <property fmtid="{D5CDD505-2E9C-101B-9397-08002B2CF9AE}" pid="63" name="NLLTemplateFolderDescription">
    <vt:lpwstr/>
  </property>
  <property fmtid="{D5CDD505-2E9C-101B-9397-08002B2CF9AE}" pid="64" name="NLLProjectOrderStatus">
    <vt:lpwstr/>
  </property>
  <property fmtid="{D5CDD505-2E9C-101B-9397-08002B2CF9AE}" pid="65" name="NLLReferenceGroup">
    <vt:lpwstr/>
  </property>
  <property fmtid="{D5CDD505-2E9C-101B-9397-08002B2CF9AE}" pid="66" name="NLLInitiationDate">
    <vt:lpwstr/>
  </property>
  <property fmtid="{D5CDD505-2E9C-101B-9397-08002B2CF9AE}" pid="68" name="NLLProjectNr">
    <vt:lpwstr/>
  </property>
  <property fmtid="{D5CDD505-2E9C-101B-9397-08002B2CF9AE}" pid="69" name="NLLWindingUpDate">
    <vt:lpwstr/>
  </property>
  <property fmtid="{D5CDD505-2E9C-101B-9397-08002B2CF9AE}" pid="70" name="NLLPTCProcessTeam">
    <vt:lpwstr/>
  </property>
  <property fmtid="{D5CDD505-2E9C-101B-9397-08002B2CF9AE}" pid="71" name="NLLImplementationDate">
    <vt:lpwstr/>
  </property>
  <property fmtid="{D5CDD505-2E9C-101B-9397-08002B2CF9AE}" pid="72" name="NLLLatestProjectTrackingDate">
    <vt:lpwstr/>
  </property>
  <property fmtid="{D5CDD505-2E9C-101B-9397-08002B2CF9AE}" pid="73" name="NLLProjectTypeText">
    <vt:lpwstr/>
  </property>
  <property fmtid="{D5CDD505-2E9C-101B-9397-08002B2CF9AE}" pid="74" name="NLLEstablishingDate">
    <vt:lpwstr/>
  </property>
  <property fmtid="{D5CDD505-2E9C-101B-9397-08002B2CF9AE}" pid="75" name="NLLProjectMember">
    <vt:lpwstr/>
  </property>
  <property fmtid="{D5CDD505-2E9C-101B-9397-08002B2CF9AE}" pid="76" name="NLLProcessTeamLookup">
    <vt:lpwstr/>
  </property>
  <property fmtid="{D5CDD505-2E9C-101B-9397-08002B2CF9AE}" pid="77" name="NLLProjectName">
    <vt:lpwstr/>
  </property>
  <property fmtid="{D5CDD505-2E9C-101B-9397-08002B2CF9AE}" pid="78" name="_dlc_policyId">
    <vt:lpwstr>0x010100D7963E0E5B7A40E5AEA07389401D709F007B1238BBD93543428C20870054E92DBF|1214505165</vt:lpwstr>
  </property>
  <property fmtid="{D5CDD505-2E9C-101B-9397-08002B2CF9AE}" pid="79" name="ItemRetentionFormula">
    <vt:lpwstr>&lt;formula id="Microsoft.Office.RecordsManagement.PolicyFeatures.Expiration.Formula.BuiltIn"&gt;&lt;number&gt;1&lt;/number&gt;&lt;property&gt;NLLThinningTime&lt;/property&gt;&lt;propertyid&gt;2793489f-7251-475b-a975-480031914936&lt;/propertyid&gt;&lt;period&gt;months&lt;/period&gt;&lt;/formula&gt;</vt:lpwstr>
  </property>
  <property fmtid="{D5CDD505-2E9C-101B-9397-08002B2CF9AE}" pid="80" name="_dlc_DocIdItemGuid">
    <vt:lpwstr>6ab97668-25be-403b-bd5d-bef34b806b82</vt:lpwstr>
  </property>
  <property fmtid="{D5CDD505-2E9C-101B-9397-08002B2CF9AE}" pid="81" name="_dlc_ItemStageId">
    <vt:lpwstr/>
  </property>
  <property fmtid="{D5CDD505-2E9C-101B-9397-08002B2CF9AE}" pid="82" name="Order">
    <vt:r8>2525700</vt:r8>
  </property>
  <property fmtid="{D5CDD505-2E9C-101B-9397-08002B2CF9AE}" pid="83" name="xd_ProgID">
    <vt:lpwstr/>
  </property>
  <property fmtid="{D5CDD505-2E9C-101B-9397-08002B2CF9AE}" pid="84" name="_SourceUrl">
    <vt:lpwstr/>
  </property>
  <property fmtid="{D5CDD505-2E9C-101B-9397-08002B2CF9AE}" pid="85" name="_SharedFileIndex">
    <vt:lpwstr/>
  </property>
  <property fmtid="{D5CDD505-2E9C-101B-9397-08002B2CF9AE}" pid="86" name="TemplateUrl">
    <vt:lpwstr/>
  </property>
  <property fmtid="{D5CDD505-2E9C-101B-9397-08002B2CF9AE}" pid="88" name="NLLDecisionLevelGoverning">
    <vt:lpwstr/>
  </property>
  <property fmtid="{D5CDD505-2E9C-101B-9397-08002B2CF9AE}" pid="89" name="NLLFactOwnerText">
    <vt:lpwstr/>
  </property>
  <property fmtid="{D5CDD505-2E9C-101B-9397-08002B2CF9AE}" pid="90" name="xd_Signature">
    <vt:bool>false</vt:bool>
  </property>
  <property fmtid="{D5CDD505-2E9C-101B-9397-08002B2CF9AE}" pid="91" name="NLLDecisionLevel">
    <vt:lpwstr/>
  </property>
  <property fmtid="{D5CDD505-2E9C-101B-9397-08002B2CF9AE}" pid="92" name="NLLPTCProcessLeader">
    <vt:lpwstr/>
  </property>
  <property fmtid="{D5CDD505-2E9C-101B-9397-08002B2CF9AE}" pid="94" name="NLLPTCVISEditor">
    <vt:lpwstr/>
  </property>
</Properties>
</file>